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6D982F9C-6FBA-3F49-B3F6-5815E771AEB7}" type="datetimeFigureOut">
              <a:rPr lang="en-US" smtClean="0"/>
              <a:t>5/20/2024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8E18F686-4696-D446-B858-5DD137BF3A73}" type="slidenum">
              <a:rPr lang="en-US" smtClean="0"/>
              <a:t>‹#›</a:t>
            </a:fld>
            <a:endParaRPr lang="en-US"/>
          </a:p>
        </p:txBody>
      </p:sp>
    </p:spTree>
    <p:extLst>
      <p:ext uri="{BB962C8B-B14F-4D97-AF65-F5344CB8AC3E}">
        <p14:creationId xmlns:p14="http://schemas.microsoft.com/office/powerpoint/2010/main" val="345589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836063"/>
            <a:ext cx="7477601" cy="2874645"/>
          </a:xfrm>
          <a:prstGeom prst="rect">
            <a:avLst/>
          </a:prstGeom>
          <a:noFill/>
          <a:ln/>
        </p:spPr>
        <p:txBody>
          <a:bodyPr wrap="square" rtlCol="0" anchor="t"/>
          <a:lstStyle/>
          <a:p>
            <a:pPr marL="0" indent="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Brain Tumor Detection Using Computer Vision</a:t>
            </a:r>
            <a:endParaRPr lang="en-US" sz="6036" dirty="0"/>
          </a:p>
        </p:txBody>
      </p:sp>
      <p:sp>
        <p:nvSpPr>
          <p:cNvPr id="6" name="Text 2"/>
          <p:cNvSpPr/>
          <p:nvPr/>
        </p:nvSpPr>
        <p:spPr>
          <a:xfrm>
            <a:off x="833199" y="5043964"/>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Leveraging advanced computer vision techniques to revolutionize early brain tumor diagnosis and treatment.</a:t>
            </a:r>
            <a:endParaRPr lang="en-US" sz="1750" dirty="0"/>
          </a:p>
        </p:txBody>
      </p:sp>
      <p:sp>
        <p:nvSpPr>
          <p:cNvPr id="7" name="Shape 3"/>
          <p:cNvSpPr/>
          <p:nvPr/>
        </p:nvSpPr>
        <p:spPr>
          <a:xfrm>
            <a:off x="833199" y="6021348"/>
            <a:ext cx="355402" cy="355402"/>
          </a:xfrm>
          <a:prstGeom prst="roundRect">
            <a:avLst>
              <a:gd name="adj" fmla="val 25726039"/>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840819" y="6028968"/>
            <a:ext cx="340162" cy="340162"/>
          </a:xfrm>
          <a:prstGeom prst="rect">
            <a:avLst/>
          </a:prstGeom>
        </p:spPr>
      </p:pic>
      <p:sp>
        <p:nvSpPr>
          <p:cNvPr id="9" name="Text 4"/>
          <p:cNvSpPr/>
          <p:nvPr/>
        </p:nvSpPr>
        <p:spPr>
          <a:xfrm>
            <a:off x="1299686" y="6004679"/>
            <a:ext cx="2591991" cy="388858"/>
          </a:xfrm>
          <a:prstGeom prst="rect">
            <a:avLst/>
          </a:prstGeom>
          <a:noFill/>
          <a:ln/>
        </p:spPr>
        <p:txBody>
          <a:bodyPr wrap="none" rtlCol="0" anchor="t"/>
          <a:lstStyle/>
          <a:p>
            <a:pPr marL="0" indent="0" algn="l">
              <a:lnSpc>
                <a:spcPts val="3062"/>
              </a:lnSpc>
              <a:buNone/>
            </a:pPr>
            <a:r>
              <a:rPr lang="en-US" sz="2187" b="1" dirty="0">
                <a:solidFill>
                  <a:srgbClr val="272525"/>
                </a:solidFill>
                <a:latin typeface="Eudoxus Sans" pitchFamily="34" charset="0"/>
                <a:ea typeface="Eudoxus Sans" pitchFamily="34" charset="-122"/>
                <a:cs typeface="Eudoxus Sans" pitchFamily="34" charset="-120"/>
              </a:rPr>
              <a:t>by Shalini Galingula</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517696" y="556022"/>
            <a:ext cx="5049917" cy="631150"/>
          </a:xfrm>
          <a:prstGeom prst="rect">
            <a:avLst/>
          </a:prstGeom>
          <a:noFill/>
          <a:ln/>
        </p:spPr>
        <p:txBody>
          <a:bodyPr wrap="none" rtlCol="0" anchor="t"/>
          <a:lstStyle/>
          <a:p>
            <a:pPr marL="0" indent="0">
              <a:lnSpc>
                <a:spcPts val="4970"/>
              </a:lnSpc>
              <a:buNone/>
            </a:pPr>
            <a:r>
              <a:rPr lang="en-US" sz="3976" b="1" dirty="0">
                <a:solidFill>
                  <a:srgbClr val="000000"/>
                </a:solidFill>
                <a:latin typeface="p22-mackinac-pro" pitchFamily="34" charset="0"/>
                <a:ea typeface="p22-mackinac-pro" pitchFamily="34" charset="-122"/>
                <a:cs typeface="p22-mackinac-pro" pitchFamily="34" charset="-120"/>
              </a:rPr>
              <a:t>Data Preparation</a:t>
            </a:r>
            <a:endParaRPr lang="en-US" sz="3976" dirty="0"/>
          </a:p>
        </p:txBody>
      </p:sp>
      <p:pic>
        <p:nvPicPr>
          <p:cNvPr id="5" name="Image 1" descr="preencoded.png"/>
          <p:cNvPicPr>
            <a:picLocks noChangeAspect="1"/>
          </p:cNvPicPr>
          <p:nvPr/>
        </p:nvPicPr>
        <p:blipFill>
          <a:blip r:embed="rId4"/>
          <a:stretch>
            <a:fillRect/>
          </a:stretch>
        </p:blipFill>
        <p:spPr>
          <a:xfrm>
            <a:off x="4124801" y="1591151"/>
            <a:ext cx="1583055" cy="1487091"/>
          </a:xfrm>
          <a:prstGeom prst="rect">
            <a:avLst/>
          </a:prstGeom>
        </p:spPr>
      </p:pic>
      <p:sp>
        <p:nvSpPr>
          <p:cNvPr id="6" name="Text 2"/>
          <p:cNvSpPr/>
          <p:nvPr/>
        </p:nvSpPr>
        <p:spPr>
          <a:xfrm>
            <a:off x="4865013" y="2325410"/>
            <a:ext cx="102513" cy="403979"/>
          </a:xfrm>
          <a:prstGeom prst="rect">
            <a:avLst/>
          </a:prstGeom>
          <a:noFill/>
          <a:ln/>
        </p:spPr>
        <p:txBody>
          <a:bodyPr wrap="none" rtlCol="0" anchor="t"/>
          <a:lstStyle/>
          <a:p>
            <a:pPr marL="0" indent="0" algn="ctr">
              <a:lnSpc>
                <a:spcPts val="3181"/>
              </a:lnSpc>
              <a:buNone/>
            </a:pPr>
            <a:r>
              <a:rPr lang="en-US" sz="1988" b="1" dirty="0">
                <a:solidFill>
                  <a:srgbClr val="272525"/>
                </a:solidFill>
                <a:latin typeface="p22-mackinac-pro" pitchFamily="34" charset="0"/>
                <a:ea typeface="p22-mackinac-pro" pitchFamily="34" charset="-122"/>
                <a:cs typeface="p22-mackinac-pro" pitchFamily="34" charset="-120"/>
              </a:rPr>
              <a:t>1</a:t>
            </a:r>
            <a:endParaRPr lang="en-US" sz="1988" dirty="0"/>
          </a:p>
        </p:txBody>
      </p:sp>
      <p:sp>
        <p:nvSpPr>
          <p:cNvPr id="7" name="Text 3"/>
          <p:cNvSpPr/>
          <p:nvPr/>
        </p:nvSpPr>
        <p:spPr>
          <a:xfrm>
            <a:off x="5909786" y="1954649"/>
            <a:ext cx="2524958" cy="315635"/>
          </a:xfrm>
          <a:prstGeom prst="rect">
            <a:avLst/>
          </a:prstGeom>
          <a:noFill/>
          <a:ln/>
        </p:spPr>
        <p:txBody>
          <a:bodyPr wrap="none" rtlCol="0" anchor="t"/>
          <a:lstStyle/>
          <a:p>
            <a:pPr marL="0" indent="0" algn="l">
              <a:lnSpc>
                <a:spcPts val="2485"/>
              </a:lnSpc>
              <a:buNone/>
            </a:pPr>
            <a:r>
              <a:rPr lang="en-US" sz="1988" b="1" dirty="0">
                <a:solidFill>
                  <a:srgbClr val="272525"/>
                </a:solidFill>
                <a:latin typeface="p22-mackinac-pro" pitchFamily="34" charset="0"/>
                <a:ea typeface="p22-mackinac-pro" pitchFamily="34" charset="-122"/>
                <a:cs typeface="p22-mackinac-pro" pitchFamily="34" charset="-120"/>
              </a:rPr>
              <a:t>Load MRI data</a:t>
            </a:r>
            <a:endParaRPr lang="en-US" sz="1988" dirty="0"/>
          </a:p>
        </p:txBody>
      </p:sp>
      <p:sp>
        <p:nvSpPr>
          <p:cNvPr id="8" name="Text 4"/>
          <p:cNvSpPr/>
          <p:nvPr/>
        </p:nvSpPr>
        <p:spPr>
          <a:xfrm>
            <a:off x="5909786" y="2391370"/>
            <a:ext cx="4168735" cy="323255"/>
          </a:xfrm>
          <a:prstGeom prst="rect">
            <a:avLst/>
          </a:prstGeom>
          <a:noFill/>
          <a:ln/>
        </p:spPr>
        <p:txBody>
          <a:bodyPr wrap="none" rtlCol="0" anchor="t"/>
          <a:lstStyle/>
          <a:p>
            <a:pPr marL="0" indent="0" algn="l">
              <a:lnSpc>
                <a:spcPts val="2545"/>
              </a:lnSpc>
              <a:buNone/>
            </a:pPr>
            <a:r>
              <a:rPr lang="en-US" sz="1591" dirty="0">
                <a:solidFill>
                  <a:srgbClr val="272525"/>
                </a:solidFill>
                <a:latin typeface="Eudoxus Sans" pitchFamily="34" charset="0"/>
                <a:ea typeface="Eudoxus Sans" pitchFamily="34" charset="-122"/>
                <a:cs typeface="Eudoxus Sans" pitchFamily="34" charset="-120"/>
              </a:rPr>
              <a:t>Import brain MRI image files into the project.</a:t>
            </a:r>
            <a:endParaRPr lang="en-US" sz="1591" dirty="0"/>
          </a:p>
        </p:txBody>
      </p:sp>
      <p:sp>
        <p:nvSpPr>
          <p:cNvPr id="9" name="Shape 5"/>
          <p:cNvSpPr/>
          <p:nvPr/>
        </p:nvSpPr>
        <p:spPr>
          <a:xfrm>
            <a:off x="5758339" y="3080831"/>
            <a:ext cx="6303764" cy="20181"/>
          </a:xfrm>
          <a:prstGeom prst="roundRect">
            <a:avLst>
              <a:gd name="adj" fmla="val 450422"/>
            </a:avLst>
          </a:prstGeom>
          <a:solidFill>
            <a:srgbClr val="B2D4E5"/>
          </a:solidFill>
          <a:ln/>
        </p:spPr>
      </p:sp>
      <p:pic>
        <p:nvPicPr>
          <p:cNvPr id="10" name="Image 2" descr="preencoded.png"/>
          <p:cNvPicPr>
            <a:picLocks noChangeAspect="1"/>
          </p:cNvPicPr>
          <p:nvPr/>
        </p:nvPicPr>
        <p:blipFill>
          <a:blip r:embed="rId5"/>
          <a:stretch>
            <a:fillRect/>
          </a:stretch>
        </p:blipFill>
        <p:spPr>
          <a:xfrm>
            <a:off x="3333155" y="3128724"/>
            <a:ext cx="3166229" cy="1487091"/>
          </a:xfrm>
          <a:prstGeom prst="rect">
            <a:avLst/>
          </a:prstGeom>
        </p:spPr>
      </p:pic>
      <p:sp>
        <p:nvSpPr>
          <p:cNvPr id="11" name="Text 6"/>
          <p:cNvSpPr/>
          <p:nvPr/>
        </p:nvSpPr>
        <p:spPr>
          <a:xfrm>
            <a:off x="4842748" y="3670221"/>
            <a:ext cx="146923" cy="403979"/>
          </a:xfrm>
          <a:prstGeom prst="rect">
            <a:avLst/>
          </a:prstGeom>
          <a:noFill/>
          <a:ln/>
        </p:spPr>
        <p:txBody>
          <a:bodyPr wrap="none" rtlCol="0" anchor="t"/>
          <a:lstStyle/>
          <a:p>
            <a:pPr marL="0" indent="0" algn="ctr">
              <a:lnSpc>
                <a:spcPts val="3181"/>
              </a:lnSpc>
              <a:buNone/>
            </a:pPr>
            <a:r>
              <a:rPr lang="en-US" sz="1988" b="1" dirty="0">
                <a:solidFill>
                  <a:srgbClr val="272525"/>
                </a:solidFill>
                <a:latin typeface="p22-mackinac-pro" pitchFamily="34" charset="0"/>
                <a:ea typeface="p22-mackinac-pro" pitchFamily="34" charset="-122"/>
                <a:cs typeface="p22-mackinac-pro" pitchFamily="34" charset="-120"/>
              </a:rPr>
              <a:t>2</a:t>
            </a:r>
            <a:endParaRPr lang="en-US" sz="1988" dirty="0"/>
          </a:p>
        </p:txBody>
      </p:sp>
      <p:sp>
        <p:nvSpPr>
          <p:cNvPr id="12" name="Text 7"/>
          <p:cNvSpPr/>
          <p:nvPr/>
        </p:nvSpPr>
        <p:spPr>
          <a:xfrm>
            <a:off x="6701314" y="3330654"/>
            <a:ext cx="2524958" cy="315635"/>
          </a:xfrm>
          <a:prstGeom prst="rect">
            <a:avLst/>
          </a:prstGeom>
          <a:noFill/>
          <a:ln/>
        </p:spPr>
        <p:txBody>
          <a:bodyPr wrap="none" rtlCol="0" anchor="t"/>
          <a:lstStyle/>
          <a:p>
            <a:pPr marL="0" indent="0" algn="l">
              <a:lnSpc>
                <a:spcPts val="2485"/>
              </a:lnSpc>
              <a:buNone/>
            </a:pPr>
            <a:r>
              <a:rPr lang="en-US" sz="1988" b="1" dirty="0">
                <a:solidFill>
                  <a:srgbClr val="272525"/>
                </a:solidFill>
                <a:latin typeface="p22-mackinac-pro" pitchFamily="34" charset="0"/>
                <a:ea typeface="p22-mackinac-pro" pitchFamily="34" charset="-122"/>
                <a:cs typeface="p22-mackinac-pro" pitchFamily="34" charset="-120"/>
              </a:rPr>
              <a:t>Pre-process images</a:t>
            </a:r>
            <a:endParaRPr lang="en-US" sz="1988" dirty="0"/>
          </a:p>
        </p:txBody>
      </p:sp>
      <p:sp>
        <p:nvSpPr>
          <p:cNvPr id="13" name="Text 8"/>
          <p:cNvSpPr/>
          <p:nvPr/>
        </p:nvSpPr>
        <p:spPr>
          <a:xfrm>
            <a:off x="6701314" y="3767376"/>
            <a:ext cx="5209342" cy="646509"/>
          </a:xfrm>
          <a:prstGeom prst="rect">
            <a:avLst/>
          </a:prstGeom>
          <a:noFill/>
          <a:ln/>
        </p:spPr>
        <p:txBody>
          <a:bodyPr wrap="square" rtlCol="0" anchor="t"/>
          <a:lstStyle/>
          <a:p>
            <a:pPr marL="0" indent="0" algn="l">
              <a:lnSpc>
                <a:spcPts val="2545"/>
              </a:lnSpc>
              <a:buNone/>
            </a:pPr>
            <a:r>
              <a:rPr lang="en-US" sz="1591" dirty="0">
                <a:solidFill>
                  <a:srgbClr val="272525"/>
                </a:solidFill>
                <a:latin typeface="Eudoxus Sans" pitchFamily="34" charset="0"/>
                <a:ea typeface="Eudoxus Sans" pitchFamily="34" charset="-122"/>
                <a:cs typeface="Eudoxus Sans" pitchFamily="34" charset="-120"/>
              </a:rPr>
              <a:t>Apply image normalization, resizing, and other preprocessing steps.</a:t>
            </a:r>
            <a:endParaRPr lang="en-US" sz="1591" dirty="0"/>
          </a:p>
        </p:txBody>
      </p:sp>
      <p:sp>
        <p:nvSpPr>
          <p:cNvPr id="14" name="Shape 9"/>
          <p:cNvSpPr/>
          <p:nvPr/>
        </p:nvSpPr>
        <p:spPr>
          <a:xfrm>
            <a:off x="6549866" y="4618405"/>
            <a:ext cx="5512237" cy="20181"/>
          </a:xfrm>
          <a:prstGeom prst="roundRect">
            <a:avLst>
              <a:gd name="adj" fmla="val 450422"/>
            </a:avLst>
          </a:prstGeom>
          <a:solidFill>
            <a:srgbClr val="B2D4E5"/>
          </a:solidFill>
          <a:ln/>
        </p:spPr>
      </p:sp>
      <p:pic>
        <p:nvPicPr>
          <p:cNvPr id="15" name="Image 3" descr="preencoded.png"/>
          <p:cNvPicPr>
            <a:picLocks noChangeAspect="1"/>
          </p:cNvPicPr>
          <p:nvPr/>
        </p:nvPicPr>
        <p:blipFill>
          <a:blip r:embed="rId6"/>
          <a:stretch>
            <a:fillRect/>
          </a:stretch>
        </p:blipFill>
        <p:spPr>
          <a:xfrm>
            <a:off x="2541627" y="4666297"/>
            <a:ext cx="4749403" cy="1487091"/>
          </a:xfrm>
          <a:prstGeom prst="rect">
            <a:avLst/>
          </a:prstGeom>
        </p:spPr>
      </p:pic>
      <p:sp>
        <p:nvSpPr>
          <p:cNvPr id="16" name="Text 10"/>
          <p:cNvSpPr/>
          <p:nvPr/>
        </p:nvSpPr>
        <p:spPr>
          <a:xfrm>
            <a:off x="4840605" y="5207794"/>
            <a:ext cx="151209" cy="403979"/>
          </a:xfrm>
          <a:prstGeom prst="rect">
            <a:avLst/>
          </a:prstGeom>
          <a:noFill/>
          <a:ln/>
        </p:spPr>
        <p:txBody>
          <a:bodyPr wrap="none" rtlCol="0" anchor="t"/>
          <a:lstStyle/>
          <a:p>
            <a:pPr marL="0" indent="0" algn="ctr">
              <a:lnSpc>
                <a:spcPts val="3181"/>
              </a:lnSpc>
              <a:buNone/>
            </a:pPr>
            <a:r>
              <a:rPr lang="en-US" sz="1988" b="1" dirty="0">
                <a:solidFill>
                  <a:srgbClr val="272525"/>
                </a:solidFill>
                <a:latin typeface="p22-mackinac-pro" pitchFamily="34" charset="0"/>
                <a:ea typeface="p22-mackinac-pro" pitchFamily="34" charset="-122"/>
                <a:cs typeface="p22-mackinac-pro" pitchFamily="34" charset="-120"/>
              </a:rPr>
              <a:t>3</a:t>
            </a:r>
            <a:endParaRPr lang="en-US" sz="1988" dirty="0"/>
          </a:p>
        </p:txBody>
      </p:sp>
      <p:sp>
        <p:nvSpPr>
          <p:cNvPr id="17" name="Text 11"/>
          <p:cNvSpPr/>
          <p:nvPr/>
        </p:nvSpPr>
        <p:spPr>
          <a:xfrm>
            <a:off x="7492960" y="4868228"/>
            <a:ext cx="2524958" cy="315635"/>
          </a:xfrm>
          <a:prstGeom prst="rect">
            <a:avLst/>
          </a:prstGeom>
          <a:noFill/>
          <a:ln/>
        </p:spPr>
        <p:txBody>
          <a:bodyPr wrap="none" rtlCol="0" anchor="t"/>
          <a:lstStyle/>
          <a:p>
            <a:pPr marL="0" indent="0" algn="l">
              <a:lnSpc>
                <a:spcPts val="2485"/>
              </a:lnSpc>
              <a:buNone/>
            </a:pPr>
            <a:r>
              <a:rPr lang="en-US" sz="1988" b="1" dirty="0">
                <a:solidFill>
                  <a:srgbClr val="272525"/>
                </a:solidFill>
                <a:latin typeface="p22-mackinac-pro" pitchFamily="34" charset="0"/>
                <a:ea typeface="p22-mackinac-pro" pitchFamily="34" charset="-122"/>
                <a:cs typeface="p22-mackinac-pro" pitchFamily="34" charset="-120"/>
              </a:rPr>
              <a:t>Split data</a:t>
            </a:r>
            <a:endParaRPr lang="en-US" sz="1988" dirty="0"/>
          </a:p>
        </p:txBody>
      </p:sp>
      <p:sp>
        <p:nvSpPr>
          <p:cNvPr id="18" name="Text 12"/>
          <p:cNvSpPr/>
          <p:nvPr/>
        </p:nvSpPr>
        <p:spPr>
          <a:xfrm>
            <a:off x="7492960" y="5304949"/>
            <a:ext cx="4417695" cy="646509"/>
          </a:xfrm>
          <a:prstGeom prst="rect">
            <a:avLst/>
          </a:prstGeom>
          <a:noFill/>
          <a:ln/>
        </p:spPr>
        <p:txBody>
          <a:bodyPr wrap="square" rtlCol="0" anchor="t"/>
          <a:lstStyle/>
          <a:p>
            <a:pPr marL="0" indent="0" algn="l">
              <a:lnSpc>
                <a:spcPts val="2545"/>
              </a:lnSpc>
              <a:buNone/>
            </a:pPr>
            <a:r>
              <a:rPr lang="en-US" sz="1591" dirty="0">
                <a:solidFill>
                  <a:srgbClr val="272525"/>
                </a:solidFill>
                <a:latin typeface="Eudoxus Sans" pitchFamily="34" charset="0"/>
                <a:ea typeface="Eudoxus Sans" pitchFamily="34" charset="-122"/>
                <a:cs typeface="Eudoxus Sans" pitchFamily="34" charset="-120"/>
              </a:rPr>
              <a:t>Divide the dataset into training, validation, and testing subsets.</a:t>
            </a:r>
            <a:endParaRPr lang="en-US" sz="1591" dirty="0"/>
          </a:p>
        </p:txBody>
      </p:sp>
      <p:sp>
        <p:nvSpPr>
          <p:cNvPr id="19" name="Text 13"/>
          <p:cNvSpPr/>
          <p:nvPr/>
        </p:nvSpPr>
        <p:spPr>
          <a:xfrm>
            <a:off x="2517696" y="6380559"/>
            <a:ext cx="9594890" cy="1293019"/>
          </a:xfrm>
          <a:prstGeom prst="rect">
            <a:avLst/>
          </a:prstGeom>
          <a:noFill/>
          <a:ln/>
        </p:spPr>
        <p:txBody>
          <a:bodyPr wrap="square" rtlCol="0" anchor="t"/>
          <a:lstStyle/>
          <a:p>
            <a:pPr marL="0" indent="0">
              <a:lnSpc>
                <a:spcPts val="2545"/>
              </a:lnSpc>
              <a:buNone/>
            </a:pPr>
            <a:r>
              <a:rPr lang="en-US" sz="1591" dirty="0">
                <a:solidFill>
                  <a:srgbClr val="272525"/>
                </a:solidFill>
                <a:latin typeface="Eudoxus Sans" pitchFamily="34" charset="0"/>
                <a:ea typeface="Eudoxus Sans" pitchFamily="34" charset="-122"/>
                <a:cs typeface="Eudoxus Sans" pitchFamily="34" charset="-120"/>
              </a:rPr>
              <a:t>The first step in the brain tumor detection pipeline is to load the dataset of brain MRI images. These images need to be preprocessed by normalizing pixel values, resizing to a consistent resolution, and potentially applying other image augmentation techniques. Finally, the dataset is split into training, validation, and testing subsets to evaluate model performance.</a:t>
            </a:r>
            <a:endParaRPr lang="en-US" sz="159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0EDFD04-F742-A87A-7D5A-A6B1724B0F34}"/>
              </a:ext>
            </a:extLst>
          </p:cNvPr>
          <p:cNvPicPr>
            <a:picLocks noChangeAspect="1"/>
          </p:cNvPicPr>
          <p:nvPr/>
        </p:nvPicPr>
        <p:blipFill>
          <a:blip r:embed="rId2"/>
          <a:stretch>
            <a:fillRect/>
          </a:stretch>
        </p:blipFill>
        <p:spPr>
          <a:xfrm>
            <a:off x="808075" y="542260"/>
            <a:ext cx="13482084" cy="7070652"/>
          </a:xfrm>
          <a:prstGeom prst="rect">
            <a:avLst/>
          </a:prstGeom>
        </p:spPr>
      </p:pic>
    </p:spTree>
    <p:extLst>
      <p:ext uri="{BB962C8B-B14F-4D97-AF65-F5344CB8AC3E}">
        <p14:creationId xmlns:p14="http://schemas.microsoft.com/office/powerpoint/2010/main" val="1581313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580561"/>
            <a:ext cx="7477601" cy="958215"/>
          </a:xfrm>
          <a:prstGeom prst="rect">
            <a:avLst/>
          </a:prstGeom>
          <a:noFill/>
          <a:ln/>
        </p:spPr>
        <p:txBody>
          <a:bodyPr wrap="none" rtlCol="0" anchor="t"/>
          <a:lstStyle/>
          <a:p>
            <a:pPr marL="0" indent="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Introduction</a:t>
            </a:r>
            <a:endParaRPr lang="en-US" sz="6036" dirty="0"/>
          </a:p>
        </p:txBody>
      </p:sp>
      <p:sp>
        <p:nvSpPr>
          <p:cNvPr id="6" name="Text 2"/>
          <p:cNvSpPr/>
          <p:nvPr/>
        </p:nvSpPr>
        <p:spPr>
          <a:xfrm>
            <a:off x="833199" y="3872032"/>
            <a:ext cx="7477601"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This presentation will explore the use of computer vision techniques to detect and diagnose brain tumors from medical imaging data. We will examine the importance of early detection, the key software and libraries required, and the process of preparing and analyzing the brain MRI dataset.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725567"/>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Overview of Brain Tumors and Their Impact</a:t>
            </a:r>
            <a:endParaRPr lang="en-US" sz="4374" dirty="0"/>
          </a:p>
        </p:txBody>
      </p:sp>
      <p:sp>
        <p:nvSpPr>
          <p:cNvPr id="5" name="Shape 2"/>
          <p:cNvSpPr/>
          <p:nvPr/>
        </p:nvSpPr>
        <p:spPr>
          <a:xfrm>
            <a:off x="2037993" y="2558653"/>
            <a:ext cx="5166122" cy="2006203"/>
          </a:xfrm>
          <a:prstGeom prst="roundRect">
            <a:avLst>
              <a:gd name="adj" fmla="val 4984"/>
            </a:avLst>
          </a:prstGeom>
          <a:solidFill>
            <a:srgbClr val="CCEEFF"/>
          </a:solidFill>
          <a:ln w="7620">
            <a:solidFill>
              <a:srgbClr val="B2D4E5"/>
            </a:solidFill>
            <a:prstDash val="solid"/>
          </a:ln>
        </p:spPr>
      </p:sp>
      <p:sp>
        <p:nvSpPr>
          <p:cNvPr id="6" name="Text 3"/>
          <p:cNvSpPr/>
          <p:nvPr/>
        </p:nvSpPr>
        <p:spPr>
          <a:xfrm>
            <a:off x="2267783" y="2788444"/>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High Prevalence</a:t>
            </a:r>
            <a:endParaRPr lang="en-US" sz="2187" dirty="0"/>
          </a:p>
        </p:txBody>
      </p:sp>
      <p:sp>
        <p:nvSpPr>
          <p:cNvPr id="7" name="Text 4"/>
          <p:cNvSpPr/>
          <p:nvPr/>
        </p:nvSpPr>
        <p:spPr>
          <a:xfrm>
            <a:off x="2267783" y="3268861"/>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Brain tumors affect thousands of people worldwide, with an estimated incidence of 6 to 10 per 100,000 in the general population.</a:t>
            </a:r>
            <a:endParaRPr lang="en-US" sz="1750" dirty="0"/>
          </a:p>
        </p:txBody>
      </p:sp>
      <p:sp>
        <p:nvSpPr>
          <p:cNvPr id="8" name="Shape 5"/>
          <p:cNvSpPr/>
          <p:nvPr/>
        </p:nvSpPr>
        <p:spPr>
          <a:xfrm>
            <a:off x="7426285" y="2558653"/>
            <a:ext cx="5166122" cy="2006203"/>
          </a:xfrm>
          <a:prstGeom prst="roundRect">
            <a:avLst>
              <a:gd name="adj" fmla="val 4984"/>
            </a:avLst>
          </a:prstGeom>
          <a:solidFill>
            <a:srgbClr val="CCEEFF"/>
          </a:solidFill>
          <a:ln w="7620">
            <a:solidFill>
              <a:srgbClr val="B2D4E5"/>
            </a:solidFill>
            <a:prstDash val="solid"/>
          </a:ln>
        </p:spPr>
      </p:sp>
      <p:sp>
        <p:nvSpPr>
          <p:cNvPr id="9" name="Text 6"/>
          <p:cNvSpPr/>
          <p:nvPr/>
        </p:nvSpPr>
        <p:spPr>
          <a:xfrm>
            <a:off x="7656076" y="2788444"/>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Diverse Types</a:t>
            </a:r>
            <a:endParaRPr lang="en-US" sz="2187" dirty="0"/>
          </a:p>
        </p:txBody>
      </p:sp>
      <p:sp>
        <p:nvSpPr>
          <p:cNvPr id="10" name="Text 7"/>
          <p:cNvSpPr/>
          <p:nvPr/>
        </p:nvSpPr>
        <p:spPr>
          <a:xfrm>
            <a:off x="7656076" y="3268861"/>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Brain tumors can be either benign or malignant, and can originate from various cell types within the brain tissue.</a:t>
            </a:r>
            <a:endParaRPr lang="en-US" sz="1750" dirty="0"/>
          </a:p>
        </p:txBody>
      </p:sp>
      <p:sp>
        <p:nvSpPr>
          <p:cNvPr id="11" name="Shape 8"/>
          <p:cNvSpPr/>
          <p:nvPr/>
        </p:nvSpPr>
        <p:spPr>
          <a:xfrm>
            <a:off x="2037993" y="4787027"/>
            <a:ext cx="5166122" cy="2717006"/>
          </a:xfrm>
          <a:prstGeom prst="roundRect">
            <a:avLst>
              <a:gd name="adj" fmla="val 3680"/>
            </a:avLst>
          </a:prstGeom>
          <a:solidFill>
            <a:srgbClr val="CCEEFF"/>
          </a:solidFill>
          <a:ln w="7620">
            <a:solidFill>
              <a:srgbClr val="B2D4E5"/>
            </a:solidFill>
            <a:prstDash val="solid"/>
          </a:ln>
        </p:spPr>
      </p:sp>
      <p:sp>
        <p:nvSpPr>
          <p:cNvPr id="12" name="Text 9"/>
          <p:cNvSpPr/>
          <p:nvPr/>
        </p:nvSpPr>
        <p:spPr>
          <a:xfrm>
            <a:off x="2267783" y="5016818"/>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Debilitating Effects</a:t>
            </a:r>
            <a:endParaRPr lang="en-US" sz="2187" dirty="0"/>
          </a:p>
        </p:txBody>
      </p:sp>
      <p:sp>
        <p:nvSpPr>
          <p:cNvPr id="13" name="Text 10"/>
          <p:cNvSpPr/>
          <p:nvPr/>
        </p:nvSpPr>
        <p:spPr>
          <a:xfrm>
            <a:off x="2267783" y="5497235"/>
            <a:ext cx="4706541"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Brain tumors can cause a wide range of symptoms, including headaches, seizures, vision problems, and cognitive impairment, significantly impacting a patient's quality of life.</a:t>
            </a:r>
            <a:endParaRPr lang="en-US" sz="1750" dirty="0"/>
          </a:p>
        </p:txBody>
      </p:sp>
      <p:sp>
        <p:nvSpPr>
          <p:cNvPr id="14" name="Shape 11"/>
          <p:cNvSpPr/>
          <p:nvPr/>
        </p:nvSpPr>
        <p:spPr>
          <a:xfrm>
            <a:off x="7426285" y="4787027"/>
            <a:ext cx="5166122" cy="2717006"/>
          </a:xfrm>
          <a:prstGeom prst="roundRect">
            <a:avLst>
              <a:gd name="adj" fmla="val 3680"/>
            </a:avLst>
          </a:prstGeom>
          <a:solidFill>
            <a:srgbClr val="CCEEFF"/>
          </a:solidFill>
          <a:ln w="7620">
            <a:solidFill>
              <a:srgbClr val="B2D4E5"/>
            </a:solidFill>
            <a:prstDash val="solid"/>
          </a:ln>
        </p:spPr>
      </p:sp>
      <p:sp>
        <p:nvSpPr>
          <p:cNvPr id="15" name="Text 12"/>
          <p:cNvSpPr/>
          <p:nvPr/>
        </p:nvSpPr>
        <p:spPr>
          <a:xfrm>
            <a:off x="7656076" y="5016818"/>
            <a:ext cx="2811899"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High Mortality Rates</a:t>
            </a:r>
            <a:endParaRPr lang="en-US" sz="2187" dirty="0"/>
          </a:p>
        </p:txBody>
      </p:sp>
      <p:sp>
        <p:nvSpPr>
          <p:cNvPr id="16" name="Text 13"/>
          <p:cNvSpPr/>
          <p:nvPr/>
        </p:nvSpPr>
        <p:spPr>
          <a:xfrm>
            <a:off x="7656076" y="5497235"/>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Brain tumors are a leading cause of cancer-related deaths, with an overall 5-year survival rate of only 36%.</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085731"/>
            <a:ext cx="8223647"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Importance of Early Detection</a:t>
            </a:r>
            <a:endParaRPr lang="en-US" sz="4374" dirty="0"/>
          </a:p>
        </p:txBody>
      </p:sp>
      <p:pic>
        <p:nvPicPr>
          <p:cNvPr id="5" name="Image 1" descr="preencoded.png"/>
          <p:cNvPicPr>
            <a:picLocks noChangeAspect="1"/>
          </p:cNvPicPr>
          <p:nvPr/>
        </p:nvPicPr>
        <p:blipFill>
          <a:blip r:embed="rId4"/>
          <a:stretch>
            <a:fillRect/>
          </a:stretch>
        </p:blipFill>
        <p:spPr>
          <a:xfrm>
            <a:off x="2037993" y="2224445"/>
            <a:ext cx="3295888" cy="2036921"/>
          </a:xfrm>
          <a:prstGeom prst="rect">
            <a:avLst/>
          </a:prstGeom>
        </p:spPr>
      </p:pic>
      <p:sp>
        <p:nvSpPr>
          <p:cNvPr id="6" name="Text 2"/>
          <p:cNvSpPr/>
          <p:nvPr/>
        </p:nvSpPr>
        <p:spPr>
          <a:xfrm>
            <a:off x="2037993" y="4539020"/>
            <a:ext cx="3295888" cy="694373"/>
          </a:xfrm>
          <a:prstGeom prst="rect">
            <a:avLst/>
          </a:prstGeom>
          <a:noFill/>
          <a:ln/>
        </p:spPr>
        <p:txBody>
          <a:bodyPr wrap="squar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Improved Treatment Options</a:t>
            </a:r>
            <a:endParaRPr lang="en-US" sz="2187" dirty="0"/>
          </a:p>
        </p:txBody>
      </p:sp>
      <p:sp>
        <p:nvSpPr>
          <p:cNvPr id="7" name="Text 3"/>
          <p:cNvSpPr/>
          <p:nvPr/>
        </p:nvSpPr>
        <p:spPr>
          <a:xfrm>
            <a:off x="2037993" y="5366623"/>
            <a:ext cx="3295888"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Early detection of brain tumors significantly increases the chances of successful treatment and better outcomes for patients.</a:t>
            </a:r>
            <a:endParaRPr lang="en-US" sz="1750" dirty="0"/>
          </a:p>
        </p:txBody>
      </p:sp>
      <p:pic>
        <p:nvPicPr>
          <p:cNvPr id="8" name="Image 2" descr="preencoded.png"/>
          <p:cNvPicPr>
            <a:picLocks noChangeAspect="1"/>
          </p:cNvPicPr>
          <p:nvPr/>
        </p:nvPicPr>
        <p:blipFill>
          <a:blip r:embed="rId5"/>
          <a:stretch>
            <a:fillRect/>
          </a:stretch>
        </p:blipFill>
        <p:spPr>
          <a:xfrm>
            <a:off x="5667137" y="2224445"/>
            <a:ext cx="3296007" cy="2037040"/>
          </a:xfrm>
          <a:prstGeom prst="rect">
            <a:avLst/>
          </a:prstGeom>
        </p:spPr>
      </p:pic>
      <p:sp>
        <p:nvSpPr>
          <p:cNvPr id="9" name="Text 4"/>
          <p:cNvSpPr/>
          <p:nvPr/>
        </p:nvSpPr>
        <p:spPr>
          <a:xfrm>
            <a:off x="5667137" y="4539139"/>
            <a:ext cx="3296007" cy="694373"/>
          </a:xfrm>
          <a:prstGeom prst="rect">
            <a:avLst/>
          </a:prstGeom>
          <a:noFill/>
          <a:ln/>
        </p:spPr>
        <p:txBody>
          <a:bodyPr wrap="squar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Increased Survival Rates</a:t>
            </a:r>
            <a:endParaRPr lang="en-US" sz="2187" dirty="0"/>
          </a:p>
        </p:txBody>
      </p:sp>
      <p:sp>
        <p:nvSpPr>
          <p:cNvPr id="10" name="Text 5"/>
          <p:cNvSpPr/>
          <p:nvPr/>
        </p:nvSpPr>
        <p:spPr>
          <a:xfrm>
            <a:off x="5667137" y="5366742"/>
            <a:ext cx="3296007"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Catching brain tumors in their early stages can dramatically improve survival rates, giving patients a better chance at long-term recovery.</a:t>
            </a:r>
            <a:endParaRPr lang="en-US" sz="1750" dirty="0"/>
          </a:p>
        </p:txBody>
      </p:sp>
      <p:pic>
        <p:nvPicPr>
          <p:cNvPr id="11" name="Image 3" descr="preencoded.png"/>
          <p:cNvPicPr>
            <a:picLocks noChangeAspect="1"/>
          </p:cNvPicPr>
          <p:nvPr/>
        </p:nvPicPr>
        <p:blipFill>
          <a:blip r:embed="rId6"/>
          <a:stretch>
            <a:fillRect/>
          </a:stretch>
        </p:blipFill>
        <p:spPr>
          <a:xfrm>
            <a:off x="9296400" y="2224445"/>
            <a:ext cx="3296007" cy="2037040"/>
          </a:xfrm>
          <a:prstGeom prst="rect">
            <a:avLst/>
          </a:prstGeom>
        </p:spPr>
      </p:pic>
      <p:sp>
        <p:nvSpPr>
          <p:cNvPr id="12" name="Text 6"/>
          <p:cNvSpPr/>
          <p:nvPr/>
        </p:nvSpPr>
        <p:spPr>
          <a:xfrm>
            <a:off x="9296400" y="4539139"/>
            <a:ext cx="3296007" cy="694373"/>
          </a:xfrm>
          <a:prstGeom prst="rect">
            <a:avLst/>
          </a:prstGeom>
          <a:noFill/>
          <a:ln/>
        </p:spPr>
        <p:txBody>
          <a:bodyPr wrap="squar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Less Invasive Procedures</a:t>
            </a:r>
            <a:endParaRPr lang="en-US" sz="2187" dirty="0"/>
          </a:p>
        </p:txBody>
      </p:sp>
      <p:sp>
        <p:nvSpPr>
          <p:cNvPr id="13" name="Text 7"/>
          <p:cNvSpPr/>
          <p:nvPr/>
        </p:nvSpPr>
        <p:spPr>
          <a:xfrm>
            <a:off x="9296400" y="5366742"/>
            <a:ext cx="3296007"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With early detection, doctors can often treat brain tumors using less invasive surgical techniques, reducing recovery times and complications.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076"/>
          </a:xfrm>
          <a:prstGeom prst="rect">
            <a:avLst/>
          </a:prstGeom>
          <a:solidFill>
            <a:srgbClr val="FFFFFF">
              <a:alpha val="75000"/>
            </a:srgbClr>
          </a:solidFill>
          <a:ln/>
        </p:spPr>
      </p:sp>
      <p:sp>
        <p:nvSpPr>
          <p:cNvPr id="4" name="Text 1"/>
          <p:cNvSpPr/>
          <p:nvPr/>
        </p:nvSpPr>
        <p:spPr>
          <a:xfrm>
            <a:off x="2624376" y="543044"/>
            <a:ext cx="9381649" cy="1234202"/>
          </a:xfrm>
          <a:prstGeom prst="rect">
            <a:avLst/>
          </a:prstGeom>
          <a:noFill/>
          <a:ln/>
        </p:spPr>
        <p:txBody>
          <a:bodyPr wrap="square" rtlCol="0" anchor="t"/>
          <a:lstStyle/>
          <a:p>
            <a:pPr marL="0" indent="0">
              <a:lnSpc>
                <a:spcPts val="4860"/>
              </a:lnSpc>
              <a:buNone/>
            </a:pPr>
            <a:r>
              <a:rPr lang="en-US" sz="3888" b="1" dirty="0">
                <a:solidFill>
                  <a:srgbClr val="000000"/>
                </a:solidFill>
                <a:latin typeface="p22-mackinac-pro" pitchFamily="34" charset="0"/>
                <a:ea typeface="p22-mackinac-pro" pitchFamily="34" charset="-122"/>
                <a:cs typeface="p22-mackinac-pro" pitchFamily="34" charset="-120"/>
              </a:rPr>
              <a:t>Role of Computer Vision in Medical Imaging Analysis</a:t>
            </a:r>
            <a:endParaRPr lang="en-US" sz="3888" dirty="0"/>
          </a:p>
        </p:txBody>
      </p:sp>
      <p:sp>
        <p:nvSpPr>
          <p:cNvPr id="5" name="Text 2"/>
          <p:cNvSpPr/>
          <p:nvPr/>
        </p:nvSpPr>
        <p:spPr>
          <a:xfrm>
            <a:off x="2624376" y="2270879"/>
            <a:ext cx="1984058" cy="617220"/>
          </a:xfrm>
          <a:prstGeom prst="rect">
            <a:avLst/>
          </a:prstGeom>
          <a:noFill/>
          <a:ln/>
        </p:spPr>
        <p:txBody>
          <a:bodyPr wrap="square" rtlCol="0" anchor="t"/>
          <a:lstStyle/>
          <a:p>
            <a:pPr marL="0" indent="0">
              <a:lnSpc>
                <a:spcPts val="2430"/>
              </a:lnSpc>
              <a:buNone/>
            </a:pPr>
            <a:r>
              <a:rPr lang="en-US" sz="1944" b="1" dirty="0">
                <a:solidFill>
                  <a:srgbClr val="000000"/>
                </a:solidFill>
                <a:latin typeface="p22-mackinac-pro" pitchFamily="34" charset="0"/>
                <a:ea typeface="p22-mackinac-pro" pitchFamily="34" charset="-122"/>
                <a:cs typeface="p22-mackinac-pro" pitchFamily="34" charset="-120"/>
              </a:rPr>
              <a:t>Automated Detection</a:t>
            </a:r>
            <a:endParaRPr lang="en-US" sz="1944" dirty="0"/>
          </a:p>
        </p:txBody>
      </p:sp>
      <p:sp>
        <p:nvSpPr>
          <p:cNvPr id="6" name="Text 3"/>
          <p:cNvSpPr/>
          <p:nvPr/>
        </p:nvSpPr>
        <p:spPr>
          <a:xfrm>
            <a:off x="2624376" y="3085505"/>
            <a:ext cx="1984058" cy="3159919"/>
          </a:xfrm>
          <a:prstGeom prst="rect">
            <a:avLst/>
          </a:prstGeom>
          <a:noFill/>
          <a:ln/>
        </p:spPr>
        <p:txBody>
          <a:bodyPr wrap="square" rtlCol="0" anchor="t"/>
          <a:lstStyle/>
          <a:p>
            <a:pPr marL="0" indent="0">
              <a:lnSpc>
                <a:spcPts val="2488"/>
              </a:lnSpc>
              <a:buNone/>
            </a:pPr>
            <a:r>
              <a:rPr lang="en-US" sz="1555" dirty="0">
                <a:solidFill>
                  <a:srgbClr val="272525"/>
                </a:solidFill>
                <a:latin typeface="Eudoxus Sans" pitchFamily="34" charset="0"/>
                <a:ea typeface="Eudoxus Sans" pitchFamily="34" charset="-122"/>
                <a:cs typeface="Eudoxus Sans" pitchFamily="34" charset="-120"/>
              </a:rPr>
              <a:t>Computer vision algorithms can analyze medical images, such as X-rays and MRIs, to automatically detect abnormalities and potential signs of disease, aiding in early diagnosis.</a:t>
            </a:r>
            <a:endParaRPr lang="en-US" sz="1555" dirty="0"/>
          </a:p>
        </p:txBody>
      </p:sp>
      <p:sp>
        <p:nvSpPr>
          <p:cNvPr id="7" name="Text 4"/>
          <p:cNvSpPr/>
          <p:nvPr/>
        </p:nvSpPr>
        <p:spPr>
          <a:xfrm>
            <a:off x="5097780" y="2270879"/>
            <a:ext cx="1984058" cy="617220"/>
          </a:xfrm>
          <a:prstGeom prst="rect">
            <a:avLst/>
          </a:prstGeom>
          <a:noFill/>
          <a:ln/>
        </p:spPr>
        <p:txBody>
          <a:bodyPr wrap="square" rtlCol="0" anchor="t"/>
          <a:lstStyle/>
          <a:p>
            <a:pPr marL="0" indent="0">
              <a:lnSpc>
                <a:spcPts val="2430"/>
              </a:lnSpc>
              <a:buNone/>
            </a:pPr>
            <a:r>
              <a:rPr lang="en-US" sz="1944" b="1" dirty="0">
                <a:solidFill>
                  <a:srgbClr val="000000"/>
                </a:solidFill>
                <a:latin typeface="p22-mackinac-pro" pitchFamily="34" charset="0"/>
                <a:ea typeface="p22-mackinac-pro" pitchFamily="34" charset="-122"/>
                <a:cs typeface="p22-mackinac-pro" pitchFamily="34" charset="-120"/>
              </a:rPr>
              <a:t>Improved Accuracy</a:t>
            </a:r>
            <a:endParaRPr lang="en-US" sz="1944" dirty="0"/>
          </a:p>
        </p:txBody>
      </p:sp>
      <p:sp>
        <p:nvSpPr>
          <p:cNvPr id="8" name="Text 5"/>
          <p:cNvSpPr/>
          <p:nvPr/>
        </p:nvSpPr>
        <p:spPr>
          <a:xfrm>
            <a:off x="5097780" y="3085505"/>
            <a:ext cx="1984058" cy="4423886"/>
          </a:xfrm>
          <a:prstGeom prst="rect">
            <a:avLst/>
          </a:prstGeom>
          <a:noFill/>
          <a:ln/>
        </p:spPr>
        <p:txBody>
          <a:bodyPr wrap="square" rtlCol="0" anchor="t"/>
          <a:lstStyle/>
          <a:p>
            <a:pPr marL="0" indent="0">
              <a:lnSpc>
                <a:spcPts val="2488"/>
              </a:lnSpc>
              <a:buNone/>
            </a:pPr>
            <a:r>
              <a:rPr lang="en-US" sz="1555" dirty="0">
                <a:solidFill>
                  <a:srgbClr val="272525"/>
                </a:solidFill>
                <a:latin typeface="Eudoxus Sans" pitchFamily="34" charset="0"/>
                <a:ea typeface="Eudoxus Sans" pitchFamily="34" charset="-122"/>
                <a:cs typeface="Eudoxus Sans" pitchFamily="34" charset="-120"/>
              </a:rPr>
              <a:t>By leveraging advanced image processing techniques, computer vision can identify subtle patterns and features in medical scans that may be overlooked by the human eye, leading to more accurate and consistent diagnoses.</a:t>
            </a:r>
            <a:endParaRPr lang="en-US" sz="1555" dirty="0"/>
          </a:p>
        </p:txBody>
      </p:sp>
      <p:sp>
        <p:nvSpPr>
          <p:cNvPr id="9" name="Text 6"/>
          <p:cNvSpPr/>
          <p:nvPr/>
        </p:nvSpPr>
        <p:spPr>
          <a:xfrm>
            <a:off x="7571184" y="2270879"/>
            <a:ext cx="1984058" cy="617220"/>
          </a:xfrm>
          <a:prstGeom prst="rect">
            <a:avLst/>
          </a:prstGeom>
          <a:noFill/>
          <a:ln/>
        </p:spPr>
        <p:txBody>
          <a:bodyPr wrap="square" rtlCol="0" anchor="t"/>
          <a:lstStyle/>
          <a:p>
            <a:pPr marL="0" indent="0">
              <a:lnSpc>
                <a:spcPts val="2430"/>
              </a:lnSpc>
              <a:buNone/>
            </a:pPr>
            <a:r>
              <a:rPr lang="en-US" sz="1944" b="1" dirty="0">
                <a:solidFill>
                  <a:srgbClr val="000000"/>
                </a:solidFill>
                <a:latin typeface="p22-mackinac-pro" pitchFamily="34" charset="0"/>
                <a:ea typeface="p22-mackinac-pro" pitchFamily="34" charset="-122"/>
                <a:cs typeface="p22-mackinac-pro" pitchFamily="34" charset="-120"/>
              </a:rPr>
              <a:t>Streamlined Workflows</a:t>
            </a:r>
            <a:endParaRPr lang="en-US" sz="1944" dirty="0"/>
          </a:p>
        </p:txBody>
      </p:sp>
      <p:sp>
        <p:nvSpPr>
          <p:cNvPr id="10" name="Text 7"/>
          <p:cNvSpPr/>
          <p:nvPr/>
        </p:nvSpPr>
        <p:spPr>
          <a:xfrm>
            <a:off x="7571184" y="3085505"/>
            <a:ext cx="1984058" cy="3791903"/>
          </a:xfrm>
          <a:prstGeom prst="rect">
            <a:avLst/>
          </a:prstGeom>
          <a:noFill/>
          <a:ln/>
        </p:spPr>
        <p:txBody>
          <a:bodyPr wrap="square" rtlCol="0" anchor="t"/>
          <a:lstStyle/>
          <a:p>
            <a:pPr marL="0" indent="0">
              <a:lnSpc>
                <a:spcPts val="2488"/>
              </a:lnSpc>
              <a:buNone/>
            </a:pPr>
            <a:r>
              <a:rPr lang="en-US" sz="1555" dirty="0">
                <a:solidFill>
                  <a:srgbClr val="272525"/>
                </a:solidFill>
                <a:latin typeface="Eudoxus Sans" pitchFamily="34" charset="0"/>
                <a:ea typeface="Eudoxus Sans" pitchFamily="34" charset="-122"/>
                <a:cs typeface="Eudoxus Sans" pitchFamily="34" charset="-120"/>
              </a:rPr>
              <a:t>Integrating computer vision into medical imaging analysis can help streamline workflows, reducing the time and effort required for radiologists and clinicians to review and interpret test results.</a:t>
            </a:r>
            <a:endParaRPr lang="en-US" sz="1555" dirty="0"/>
          </a:p>
        </p:txBody>
      </p:sp>
      <p:sp>
        <p:nvSpPr>
          <p:cNvPr id="11" name="Text 8"/>
          <p:cNvSpPr/>
          <p:nvPr/>
        </p:nvSpPr>
        <p:spPr>
          <a:xfrm>
            <a:off x="10044589" y="2270879"/>
            <a:ext cx="1984058" cy="617220"/>
          </a:xfrm>
          <a:prstGeom prst="rect">
            <a:avLst/>
          </a:prstGeom>
          <a:noFill/>
          <a:ln/>
        </p:spPr>
        <p:txBody>
          <a:bodyPr wrap="square" rtlCol="0" anchor="t"/>
          <a:lstStyle/>
          <a:p>
            <a:pPr marL="0" indent="0">
              <a:lnSpc>
                <a:spcPts val="2430"/>
              </a:lnSpc>
              <a:buNone/>
            </a:pPr>
            <a:r>
              <a:rPr lang="en-US" sz="1944" b="1" dirty="0">
                <a:solidFill>
                  <a:srgbClr val="000000"/>
                </a:solidFill>
                <a:latin typeface="p22-mackinac-pro" pitchFamily="34" charset="0"/>
                <a:ea typeface="p22-mackinac-pro" pitchFamily="34" charset="-122"/>
                <a:cs typeface="p22-mackinac-pro" pitchFamily="34" charset="-120"/>
              </a:rPr>
              <a:t>Personalized Medicine</a:t>
            </a:r>
            <a:endParaRPr lang="en-US" sz="1944" dirty="0"/>
          </a:p>
        </p:txBody>
      </p:sp>
      <p:sp>
        <p:nvSpPr>
          <p:cNvPr id="12" name="Text 9"/>
          <p:cNvSpPr/>
          <p:nvPr/>
        </p:nvSpPr>
        <p:spPr>
          <a:xfrm>
            <a:off x="10044589" y="3085505"/>
            <a:ext cx="1984058" cy="3475911"/>
          </a:xfrm>
          <a:prstGeom prst="rect">
            <a:avLst/>
          </a:prstGeom>
          <a:noFill/>
          <a:ln/>
        </p:spPr>
        <p:txBody>
          <a:bodyPr wrap="square" rtlCol="0" anchor="t"/>
          <a:lstStyle/>
          <a:p>
            <a:pPr marL="0" indent="0">
              <a:lnSpc>
                <a:spcPts val="2488"/>
              </a:lnSpc>
              <a:buNone/>
            </a:pPr>
            <a:r>
              <a:rPr lang="en-US" sz="1555" dirty="0">
                <a:solidFill>
                  <a:srgbClr val="272525"/>
                </a:solidFill>
                <a:latin typeface="Eudoxus Sans" pitchFamily="34" charset="0"/>
                <a:ea typeface="Eudoxus Sans" pitchFamily="34" charset="-122"/>
                <a:cs typeface="Eudoxus Sans" pitchFamily="34" charset="-120"/>
              </a:rPr>
              <a:t>Computer vision can also support personalized treatment plans by analyzing individual patient data and identifying unique characteristics or abnormalities that may require tailored interventions.</a:t>
            </a:r>
            <a:endParaRPr lang="en-US" sz="155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758202"/>
            <a:ext cx="7477601" cy="958215"/>
          </a:xfrm>
          <a:prstGeom prst="rect">
            <a:avLst/>
          </a:prstGeom>
          <a:noFill/>
          <a:ln/>
        </p:spPr>
        <p:txBody>
          <a:bodyPr wrap="none" rtlCol="0" anchor="t"/>
          <a:lstStyle/>
          <a:p>
            <a:pPr marL="0" indent="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Requirements</a:t>
            </a:r>
            <a:endParaRPr lang="en-US" sz="6036" dirty="0"/>
          </a:p>
        </p:txBody>
      </p:sp>
      <p:sp>
        <p:nvSpPr>
          <p:cNvPr id="6" name="Text 2"/>
          <p:cNvSpPr/>
          <p:nvPr/>
        </p:nvSpPr>
        <p:spPr>
          <a:xfrm>
            <a:off x="833199" y="4049673"/>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The key software and libraries needed for the brain tumor detection project using computer vision are Python, scikit-learn, OpenCV, NumPy, and Matplotlib. These tools provide the necessary functionality for data preprocessing, model training, image analysis, and visualization.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460063"/>
            <a:ext cx="55549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Requirements</a:t>
            </a:r>
            <a:endParaRPr lang="en-US" sz="4374" dirty="0"/>
          </a:p>
        </p:txBody>
      </p:sp>
      <p:sp>
        <p:nvSpPr>
          <p:cNvPr id="5" name="Shape 2"/>
          <p:cNvSpPr/>
          <p:nvPr/>
        </p:nvSpPr>
        <p:spPr>
          <a:xfrm>
            <a:off x="2037993" y="2772370"/>
            <a:ext cx="499943" cy="499943"/>
          </a:xfrm>
          <a:prstGeom prst="roundRect">
            <a:avLst>
              <a:gd name="adj" fmla="val 20000"/>
            </a:avLst>
          </a:prstGeom>
          <a:solidFill>
            <a:srgbClr val="CCEEFF"/>
          </a:solidFill>
          <a:ln w="7620">
            <a:solidFill>
              <a:srgbClr val="B2D4E5"/>
            </a:solidFill>
            <a:prstDash val="solid"/>
          </a:ln>
        </p:spPr>
      </p:sp>
      <p:sp>
        <p:nvSpPr>
          <p:cNvPr id="6" name="Text 3"/>
          <p:cNvSpPr/>
          <p:nvPr/>
        </p:nvSpPr>
        <p:spPr>
          <a:xfrm>
            <a:off x="2220278" y="2814042"/>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7" name="Text 4"/>
          <p:cNvSpPr/>
          <p:nvPr/>
        </p:nvSpPr>
        <p:spPr>
          <a:xfrm>
            <a:off x="2760107" y="2848689"/>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Python</a:t>
            </a:r>
            <a:endParaRPr lang="en-US" sz="2187" dirty="0"/>
          </a:p>
        </p:txBody>
      </p:sp>
      <p:sp>
        <p:nvSpPr>
          <p:cNvPr id="8" name="Text 5"/>
          <p:cNvSpPr/>
          <p:nvPr/>
        </p:nvSpPr>
        <p:spPr>
          <a:xfrm>
            <a:off x="2760107" y="3329107"/>
            <a:ext cx="4444008"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The primary programming language used for the brain tumor detection project.</a:t>
            </a:r>
            <a:endParaRPr lang="en-US" sz="1750" dirty="0"/>
          </a:p>
        </p:txBody>
      </p:sp>
      <p:sp>
        <p:nvSpPr>
          <p:cNvPr id="9" name="Shape 6"/>
          <p:cNvSpPr/>
          <p:nvPr/>
        </p:nvSpPr>
        <p:spPr>
          <a:xfrm>
            <a:off x="7426285" y="2772370"/>
            <a:ext cx="499943" cy="499943"/>
          </a:xfrm>
          <a:prstGeom prst="roundRect">
            <a:avLst>
              <a:gd name="adj" fmla="val 20000"/>
            </a:avLst>
          </a:prstGeom>
          <a:solidFill>
            <a:srgbClr val="CCEEFF"/>
          </a:solidFill>
          <a:ln w="7620">
            <a:solidFill>
              <a:srgbClr val="B2D4E5"/>
            </a:solidFill>
            <a:prstDash val="solid"/>
          </a:ln>
        </p:spPr>
      </p:sp>
      <p:sp>
        <p:nvSpPr>
          <p:cNvPr id="10" name="Text 7"/>
          <p:cNvSpPr/>
          <p:nvPr/>
        </p:nvSpPr>
        <p:spPr>
          <a:xfrm>
            <a:off x="7579162" y="2814042"/>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1" name="Text 8"/>
          <p:cNvSpPr/>
          <p:nvPr/>
        </p:nvSpPr>
        <p:spPr>
          <a:xfrm>
            <a:off x="8148399" y="2848689"/>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Scikit-learn</a:t>
            </a:r>
            <a:endParaRPr lang="en-US" sz="2187" dirty="0"/>
          </a:p>
        </p:txBody>
      </p:sp>
      <p:sp>
        <p:nvSpPr>
          <p:cNvPr id="12" name="Text 9"/>
          <p:cNvSpPr/>
          <p:nvPr/>
        </p:nvSpPr>
        <p:spPr>
          <a:xfrm>
            <a:off x="8148399" y="3329107"/>
            <a:ext cx="444400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 powerful machine learning library for data preprocessing, model training, and evaluation.</a:t>
            </a:r>
            <a:endParaRPr lang="en-US" sz="1750" dirty="0"/>
          </a:p>
        </p:txBody>
      </p:sp>
      <p:sp>
        <p:nvSpPr>
          <p:cNvPr id="13" name="Shape 10"/>
          <p:cNvSpPr/>
          <p:nvPr/>
        </p:nvSpPr>
        <p:spPr>
          <a:xfrm>
            <a:off x="2037993" y="4791075"/>
            <a:ext cx="499943" cy="499943"/>
          </a:xfrm>
          <a:prstGeom prst="roundRect">
            <a:avLst>
              <a:gd name="adj" fmla="val 20000"/>
            </a:avLst>
          </a:prstGeom>
          <a:solidFill>
            <a:srgbClr val="CCEEFF"/>
          </a:solidFill>
          <a:ln w="7620">
            <a:solidFill>
              <a:srgbClr val="B2D4E5"/>
            </a:solidFill>
            <a:prstDash val="solid"/>
          </a:ln>
        </p:spPr>
      </p:sp>
      <p:sp>
        <p:nvSpPr>
          <p:cNvPr id="14" name="Text 11"/>
          <p:cNvSpPr/>
          <p:nvPr/>
        </p:nvSpPr>
        <p:spPr>
          <a:xfrm>
            <a:off x="2188131" y="4832747"/>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5" name="Text 12"/>
          <p:cNvSpPr/>
          <p:nvPr/>
        </p:nvSpPr>
        <p:spPr>
          <a:xfrm>
            <a:off x="2760107" y="4867394"/>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OpenCV</a:t>
            </a:r>
            <a:endParaRPr lang="en-US" sz="2187" dirty="0"/>
          </a:p>
        </p:txBody>
      </p:sp>
      <p:sp>
        <p:nvSpPr>
          <p:cNvPr id="16" name="Text 13"/>
          <p:cNvSpPr/>
          <p:nvPr/>
        </p:nvSpPr>
        <p:spPr>
          <a:xfrm>
            <a:off x="2760107" y="5347811"/>
            <a:ext cx="4444008"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 comprehensive computer vision and image processing library for tasks like image segmentation and feature extraction.</a:t>
            </a:r>
            <a:endParaRPr lang="en-US" sz="1750" dirty="0"/>
          </a:p>
        </p:txBody>
      </p:sp>
      <p:sp>
        <p:nvSpPr>
          <p:cNvPr id="17" name="Shape 14"/>
          <p:cNvSpPr/>
          <p:nvPr/>
        </p:nvSpPr>
        <p:spPr>
          <a:xfrm>
            <a:off x="7426285" y="4791075"/>
            <a:ext cx="499943" cy="499943"/>
          </a:xfrm>
          <a:prstGeom prst="roundRect">
            <a:avLst>
              <a:gd name="adj" fmla="val 20000"/>
            </a:avLst>
          </a:prstGeom>
          <a:solidFill>
            <a:srgbClr val="CCEEFF"/>
          </a:solidFill>
          <a:ln w="7620">
            <a:solidFill>
              <a:srgbClr val="B2D4E5"/>
            </a:solidFill>
            <a:prstDash val="solid"/>
          </a:ln>
        </p:spPr>
      </p:sp>
      <p:sp>
        <p:nvSpPr>
          <p:cNvPr id="18" name="Text 15"/>
          <p:cNvSpPr/>
          <p:nvPr/>
        </p:nvSpPr>
        <p:spPr>
          <a:xfrm>
            <a:off x="7571184" y="4832747"/>
            <a:ext cx="210026"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4</a:t>
            </a:r>
            <a:endParaRPr lang="en-US" sz="2624" dirty="0"/>
          </a:p>
        </p:txBody>
      </p:sp>
      <p:sp>
        <p:nvSpPr>
          <p:cNvPr id="19" name="Text 16"/>
          <p:cNvSpPr/>
          <p:nvPr/>
        </p:nvSpPr>
        <p:spPr>
          <a:xfrm>
            <a:off x="8148399" y="4867394"/>
            <a:ext cx="3089791"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NumPy and Matplotlib</a:t>
            </a:r>
            <a:endParaRPr lang="en-US" sz="2187" dirty="0"/>
          </a:p>
        </p:txBody>
      </p:sp>
      <p:sp>
        <p:nvSpPr>
          <p:cNvPr id="20" name="Text 17"/>
          <p:cNvSpPr/>
          <p:nvPr/>
        </p:nvSpPr>
        <p:spPr>
          <a:xfrm>
            <a:off x="8148399" y="5347811"/>
            <a:ext cx="444400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Numerical computing and data visualization libraries essential for scientific computing and image analysis.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758202"/>
            <a:ext cx="7477601" cy="958215"/>
          </a:xfrm>
          <a:prstGeom prst="rect">
            <a:avLst/>
          </a:prstGeom>
          <a:noFill/>
          <a:ln/>
        </p:spPr>
        <p:txBody>
          <a:bodyPr wrap="none" rtlCol="0" anchor="t"/>
          <a:lstStyle/>
          <a:p>
            <a:pPr marL="0" indent="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Data Preparation</a:t>
            </a:r>
            <a:endParaRPr lang="en-US" sz="6036" dirty="0"/>
          </a:p>
        </p:txBody>
      </p:sp>
      <p:sp>
        <p:nvSpPr>
          <p:cNvPr id="6" name="Text 2"/>
          <p:cNvSpPr/>
          <p:nvPr/>
        </p:nvSpPr>
        <p:spPr>
          <a:xfrm>
            <a:off x="833199" y="4049673"/>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Preparing the dataset is a crucial step in the brain tumor detection process using computer vision. This involves loading the brain MRI images, applying preprocessing techniques, and organizing the data for subsequent analysis and model training.</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FFFFFF">
              <a:alpha val="75000"/>
            </a:srgbClr>
          </a:solidFill>
          <a:ln/>
        </p:spPr>
      </p:sp>
      <p:sp>
        <p:nvSpPr>
          <p:cNvPr id="4" name="Text 1"/>
          <p:cNvSpPr/>
          <p:nvPr/>
        </p:nvSpPr>
        <p:spPr>
          <a:xfrm>
            <a:off x="2057400" y="608767"/>
            <a:ext cx="10515481" cy="1383506"/>
          </a:xfrm>
          <a:prstGeom prst="rect">
            <a:avLst/>
          </a:prstGeom>
          <a:noFill/>
          <a:ln/>
        </p:spPr>
        <p:txBody>
          <a:bodyPr wrap="square" rtlCol="0" anchor="t"/>
          <a:lstStyle/>
          <a:p>
            <a:pPr marL="0" indent="0">
              <a:lnSpc>
                <a:spcPts val="5447"/>
              </a:lnSpc>
              <a:buNone/>
            </a:pPr>
            <a:r>
              <a:rPr lang="en-US" sz="4358" b="1" dirty="0">
                <a:solidFill>
                  <a:srgbClr val="000000"/>
                </a:solidFill>
                <a:latin typeface="p22-mackinac-pro" pitchFamily="34" charset="0"/>
                <a:ea typeface="p22-mackinac-pro" pitchFamily="34" charset="-122"/>
                <a:cs typeface="p22-mackinac-pro" pitchFamily="34" charset="-120"/>
              </a:rPr>
              <a:t>Explain the dataset used (brain MRI images)</a:t>
            </a:r>
            <a:endParaRPr lang="en-US" sz="4358" dirty="0"/>
          </a:p>
        </p:txBody>
      </p:sp>
      <p:sp>
        <p:nvSpPr>
          <p:cNvPr id="5" name="Text 2"/>
          <p:cNvSpPr/>
          <p:nvPr/>
        </p:nvSpPr>
        <p:spPr>
          <a:xfrm>
            <a:off x="2057400" y="2523530"/>
            <a:ext cx="4987647" cy="2478643"/>
          </a:xfrm>
          <a:prstGeom prst="rect">
            <a:avLst/>
          </a:prstGeom>
          <a:noFill/>
          <a:ln/>
        </p:spPr>
        <p:txBody>
          <a:bodyPr wrap="square" rtlCol="0" anchor="t"/>
          <a:lstStyle/>
          <a:p>
            <a:pPr marL="0" indent="0">
              <a:lnSpc>
                <a:spcPts val="2789"/>
              </a:lnSpc>
              <a:buNone/>
            </a:pPr>
            <a:r>
              <a:rPr lang="en-US" sz="1743" dirty="0">
                <a:solidFill>
                  <a:srgbClr val="272525"/>
                </a:solidFill>
                <a:latin typeface="Eudoxus Sans" pitchFamily="34" charset="0"/>
                <a:ea typeface="Eudoxus Sans" pitchFamily="34" charset="-122"/>
                <a:cs typeface="Eudoxus Sans" pitchFamily="34" charset="-120"/>
              </a:rPr>
              <a:t>The dataset used for this brain tumor detection project consists of high-resolution Magnetic Resonance Imaging (MRI) scans of human brains. The MRI images cover a diverse range of brain tumor types and stages, providing a comprehensive dataset for training and evaluating the computer vision models.</a:t>
            </a:r>
            <a:endParaRPr lang="en-US" sz="1743" dirty="0"/>
          </a:p>
        </p:txBody>
      </p:sp>
      <p:pic>
        <p:nvPicPr>
          <p:cNvPr id="6" name="Image 1" descr="preencoded.png"/>
          <p:cNvPicPr>
            <a:picLocks noChangeAspect="1"/>
          </p:cNvPicPr>
          <p:nvPr/>
        </p:nvPicPr>
        <p:blipFill>
          <a:blip r:embed="rId4"/>
          <a:stretch>
            <a:fillRect/>
          </a:stretch>
        </p:blipFill>
        <p:spPr>
          <a:xfrm>
            <a:off x="7592735" y="2573298"/>
            <a:ext cx="4987647" cy="4800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TotalTime>
  <Words>726</Words>
  <Application>Microsoft Office PowerPoint</Application>
  <PresentationFormat>Custom</PresentationFormat>
  <Paragraphs>70</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Arial</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shalini galingula</cp:lastModifiedBy>
  <cp:revision>3</cp:revision>
  <dcterms:created xsi:type="dcterms:W3CDTF">2024-05-19T04:25:23Z</dcterms:created>
  <dcterms:modified xsi:type="dcterms:W3CDTF">2024-05-20T08:54:07Z</dcterms:modified>
</cp:coreProperties>
</file>